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381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381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381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381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381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381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AFAFA"/>
          </a:solidFill>
        </a:fill>
      </a:tcStyle>
    </a:band2H>
    <a:firstCol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AFAFA"/>
          </a:solidFill>
        </a:fill>
      </a:tcStyle>
    </a:lastRow>
    <a:firstRow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38100" cap="flat">
              <a:solidFill>
                <a:srgbClr val="FAFAFA"/>
              </a:solidFill>
              <a:prstDash val="solid"/>
              <a:round/>
            </a:ln>
          </a:top>
          <a:bottom>
            <a:ln w="127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AFAFA"/>
        </a:fontRef>
        <a:srgbClr val="FAFAFA"/>
      </a:tcTxStyle>
      <a:tcStyle>
        <a:tcBdr>
          <a:left>
            <a:ln w="12700" cap="flat">
              <a:solidFill>
                <a:srgbClr val="FAFAFA"/>
              </a:solidFill>
              <a:prstDash val="solid"/>
              <a:round/>
            </a:ln>
          </a:left>
          <a:right>
            <a:ln w="12700" cap="flat">
              <a:solidFill>
                <a:srgbClr val="FAFAFA"/>
              </a:solidFill>
              <a:prstDash val="solid"/>
              <a:round/>
            </a:ln>
          </a:right>
          <a:top>
            <a:ln w="12700" cap="flat">
              <a:solidFill>
                <a:srgbClr val="FAFAFA"/>
              </a:solidFill>
              <a:prstDash val="solid"/>
              <a:round/>
            </a:ln>
          </a:top>
          <a:bottom>
            <a:ln w="38100" cap="flat">
              <a:solidFill>
                <a:srgbClr val="FAFAFA"/>
              </a:solidFill>
              <a:prstDash val="solid"/>
              <a:round/>
            </a:ln>
          </a:bottom>
          <a:insideH>
            <a:ln w="12700" cap="flat">
              <a:solidFill>
                <a:srgbClr val="FAFAFA"/>
              </a:solidFill>
              <a:prstDash val="solid"/>
              <a:round/>
            </a:ln>
          </a:insideH>
          <a:insideV>
            <a:ln w="12700" cap="flat">
              <a:solidFill>
                <a:srgbClr val="FAFAFA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8" indent="-320038"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8" indent="-320038"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8" indent="-320038"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73" name="Shape 73"/>
          <p:cNvSpPr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defRPr sz="3200"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defRPr sz="3200"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defRPr sz="3200"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defRPr sz="32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610600" y="6356350"/>
            <a:ext cx="343901" cy="3581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685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143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1600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20574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2616200" marR="0" indent="-330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3073400" marR="0" indent="-330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3530600" marR="0" indent="-330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3987800" marR="0" indent="-330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.jpeg"/><Relationship Id="rId4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4.jpeg"/><Relationship Id="rId4" Type="http://schemas.openxmlformats.org/officeDocument/2006/relationships/image" Target="../media/image3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3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4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4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erialup.com/posts/credit-card-checkout-flow-amex" TargetMode="Externa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4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008327" y="1"/>
            <a:ext cx="8229601" cy="685800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13" name="image1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926"/>
          <a:stretch>
            <a:fillRect/>
          </a:stretch>
        </p:blipFill>
        <p:spPr>
          <a:xfrm>
            <a:off x="0" y="-1"/>
            <a:ext cx="4018887" cy="6864102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5145690" y="3262781"/>
            <a:ext cx="5842142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0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Material Design</a:t>
            </a:r>
          </a:p>
        </p:txBody>
      </p:sp>
      <p:sp>
        <p:nvSpPr>
          <p:cNvPr id="115" name="Shape 115"/>
          <p:cNvSpPr/>
          <p:nvPr/>
        </p:nvSpPr>
        <p:spPr>
          <a:xfrm flipV="1" rot="10800000">
            <a:off x="5265446" y="4175002"/>
            <a:ext cx="4358241" cy="45721"/>
          </a:xfrm>
          <a:prstGeom prst="rect">
            <a:avLst/>
          </a:prstGeom>
          <a:solidFill>
            <a:srgbClr val="E37A3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C9E0">
              <a:alpha val="7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64" name="image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70849" y="876599"/>
            <a:ext cx="2650302" cy="510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11.png"/>
          <p:cNvPicPr>
            <a:picLocks noChangeAspect="1"/>
          </p:cNvPicPr>
          <p:nvPr/>
        </p:nvPicPr>
        <p:blipFill>
          <a:blip r:embed="rId2">
            <a:extLst/>
          </a:blip>
          <a:srcRect l="0" t="0" r="95082" b="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8800" y="1181100"/>
            <a:ext cx="5994400" cy="449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78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70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934" y="-1380066"/>
            <a:ext cx="9618134" cy="9618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14.png"/>
          <p:cNvPicPr>
            <a:picLocks noChangeAspect="1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2378517" y="2224583"/>
            <a:ext cx="737721" cy="61415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3048000" y="2784143"/>
            <a:ext cx="6096000" cy="1856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3500"/>
              </a:lnSpc>
              <a:spcBef>
                <a:spcPts val="1500"/>
              </a:spcBef>
              <a:defRPr b="1" sz="2600">
                <a:latin typeface="Roboto"/>
                <a:ea typeface="Roboto"/>
                <a:cs typeface="Roboto"/>
                <a:sym typeface="Roboto"/>
              </a:defRPr>
            </a:pPr>
            <a:r>
              <a:t>Color</a:t>
            </a:r>
            <a:r>
              <a:rPr b="0"/>
              <a:t> in material design is inspired by bold hues juxtaposed with muted environments, deep shadows, and bright highlights.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77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0" y="1524000"/>
            <a:ext cx="50800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10808" y="0"/>
            <a:ext cx="12336920" cy="6858000"/>
          </a:xfrm>
          <a:prstGeom prst="rect">
            <a:avLst/>
          </a:prstGeom>
          <a:solidFill>
            <a:srgbClr val="BADEE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80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331" y="387877"/>
            <a:ext cx="7527320" cy="6082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Color</a:t>
            </a:r>
          </a:p>
        </p:txBody>
      </p:sp>
      <p:sp>
        <p:nvSpPr>
          <p:cNvPr id="184" name="Shape 184"/>
          <p:cNvSpPr/>
          <p:nvPr/>
        </p:nvSpPr>
        <p:spPr>
          <a:xfrm>
            <a:off x="638007" y="2124338"/>
            <a:ext cx="6840967" cy="472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Color palette consists of primary and</a:t>
            </a:r>
            <a:br/>
            <a:r>
              <a:t>accent colors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Primary color should be the most widely used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All color palettes should include sufficient contrast between different UI elements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Google’s specs are highly definitive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Palettes can be custom or online generated. Examples: Material palette, Material UI, Material Mixer</a:t>
            </a:r>
          </a:p>
        </p:txBody>
      </p:sp>
      <p:pic>
        <p:nvPicPr>
          <p:cNvPr id="185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1609" y="2443971"/>
            <a:ext cx="2899465" cy="3543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50447" y="-33866"/>
            <a:ext cx="12259382" cy="689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9353438" y="-46765"/>
            <a:ext cx="2855497" cy="6921697"/>
          </a:xfrm>
          <a:prstGeom prst="rect">
            <a:avLst/>
          </a:prstGeom>
          <a:solidFill>
            <a:srgbClr val="FAFBF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89" name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3582" y="571838"/>
            <a:ext cx="10058402" cy="632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19.png"/>
          <p:cNvPicPr>
            <a:picLocks noChangeAspect="1"/>
          </p:cNvPicPr>
          <p:nvPr/>
        </p:nvPicPr>
        <p:blipFill>
          <a:blip r:embed="rId4">
            <a:extLst/>
          </a:blip>
          <a:srcRect l="0" t="4888" r="0" b="28376"/>
          <a:stretch>
            <a:fillRect/>
          </a:stretch>
        </p:blipFill>
        <p:spPr>
          <a:xfrm>
            <a:off x="3443582" y="880531"/>
            <a:ext cx="10058402" cy="421773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>
            <a:off x="237955" y="6309297"/>
            <a:ext cx="5311039" cy="32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500">
                <a:solidFill>
                  <a:srgbClr val="727272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Material Palette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Typography</a:t>
            </a:r>
          </a:p>
        </p:txBody>
      </p:sp>
      <p:sp>
        <p:nvSpPr>
          <p:cNvPr id="195" name="Shape 195"/>
          <p:cNvSpPr/>
          <p:nvPr/>
        </p:nvSpPr>
        <p:spPr>
          <a:xfrm>
            <a:off x="638007" y="2191279"/>
            <a:ext cx="6840967" cy="3812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Guidelines recommend using Roboto. It has six weights: Thin, Light, Regular, Medium, Bold, and Black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Font was designed entirely in-house 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Google describes the font as "modern, yet approachable" and "emotional”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Roboto was redesigned in 2014 to scale across a universe of products</a:t>
            </a:r>
          </a:p>
        </p:txBody>
      </p:sp>
      <p:pic>
        <p:nvPicPr>
          <p:cNvPr id="196" name="image20.png"/>
          <p:cNvPicPr>
            <a:picLocks noChangeAspect="1"/>
          </p:cNvPicPr>
          <p:nvPr/>
        </p:nvPicPr>
        <p:blipFill>
          <a:blip r:embed="rId2">
            <a:extLst/>
          </a:blip>
          <a:srcRect l="0" t="0" r="37468" b="0"/>
          <a:stretch>
            <a:fillRect/>
          </a:stretch>
        </p:blipFill>
        <p:spPr>
          <a:xfrm>
            <a:off x="8427552" y="1813810"/>
            <a:ext cx="3065180" cy="4901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Typography</a:t>
            </a:r>
          </a:p>
        </p:txBody>
      </p:sp>
      <p:pic>
        <p:nvPicPr>
          <p:cNvPr id="20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3534" y="2071875"/>
            <a:ext cx="2510566" cy="446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274" y="2173354"/>
            <a:ext cx="5594380" cy="4181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8" name="Shape 118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What is Material Design?</a:t>
            </a:r>
          </a:p>
        </p:txBody>
      </p:sp>
      <p:sp>
        <p:nvSpPr>
          <p:cNvPr id="119" name="Shape 119"/>
          <p:cNvSpPr/>
          <p:nvPr/>
        </p:nvSpPr>
        <p:spPr>
          <a:xfrm>
            <a:off x="638008" y="2339948"/>
            <a:ext cx="9444250" cy="457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Design language developed by Google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Announced in 2014 at the Google I/O conference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Part of Google’s design evolution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Established to unite Google’s diverse product line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Common attributes: Bright colors, large images, depth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What are the principles? 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Icons</a:t>
            </a:r>
          </a:p>
        </p:txBody>
      </p:sp>
      <p:pic>
        <p:nvPicPr>
          <p:cNvPr id="205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292" y="2164638"/>
            <a:ext cx="10058402" cy="4226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DE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08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5300" y="1388534"/>
            <a:ext cx="6121400" cy="4080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11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8533" y="850900"/>
            <a:ext cx="6874934" cy="515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223" name="Group 223"/>
          <p:cNvGrpSpPr/>
          <p:nvPr/>
        </p:nvGrpSpPr>
        <p:grpSpPr>
          <a:xfrm>
            <a:off x="3324295" y="1316566"/>
            <a:ext cx="5543412" cy="4224869"/>
            <a:chOff x="0" y="-1"/>
            <a:chExt cx="5543411" cy="4224867"/>
          </a:xfrm>
        </p:grpSpPr>
        <p:pic>
          <p:nvPicPr>
            <p:cNvPr id="214" name="image2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98" y="-2"/>
              <a:ext cx="1799476" cy="1367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image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418398"/>
              <a:ext cx="1799476" cy="1367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image2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71704" y="-2"/>
              <a:ext cx="1799477" cy="1367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image29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43409" y="-2"/>
              <a:ext cx="1799477" cy="1367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image3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743409" y="1418398"/>
              <a:ext cx="1799477" cy="1367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image31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871704" y="1418398"/>
              <a:ext cx="1799477" cy="1367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image32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2856864"/>
              <a:ext cx="1800003" cy="1368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image33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871704" y="2856864"/>
              <a:ext cx="1800003" cy="1368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image34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743409" y="2856864"/>
              <a:ext cx="1800003" cy="1368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26" name="image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971550"/>
            <a:ext cx="6553200" cy="491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Imagery</a:t>
            </a:r>
          </a:p>
        </p:txBody>
      </p:sp>
      <p:sp>
        <p:nvSpPr>
          <p:cNvPr id="230" name="Shape 230"/>
          <p:cNvSpPr/>
          <p:nvPr/>
        </p:nvSpPr>
        <p:spPr>
          <a:xfrm>
            <a:off x="638007" y="2191278"/>
            <a:ext cx="9436722" cy="360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Choose images that express personal relevance, information, and delight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Avoid stock photography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Have a point of focus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The image should tell a story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Both photography and illustrations can live within the</a:t>
            </a:r>
            <a:br/>
            <a:r>
              <a:t>same product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2222270" y="3161029"/>
            <a:ext cx="737915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https://www.youtube.com/watch?v=NVb8bGcHH1w&amp;feature=youtu.be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50447" y="-33866"/>
            <a:ext cx="12259382" cy="6895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9353438" y="-46765"/>
            <a:ext cx="2855497" cy="6921697"/>
          </a:xfrm>
          <a:prstGeom prst="rect">
            <a:avLst/>
          </a:prstGeom>
          <a:solidFill>
            <a:srgbClr val="FAFBF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238" name="Group 238"/>
          <p:cNvGrpSpPr/>
          <p:nvPr/>
        </p:nvGrpSpPr>
        <p:grpSpPr>
          <a:xfrm>
            <a:off x="2343580" y="526472"/>
            <a:ext cx="7504839" cy="5805058"/>
            <a:chOff x="-1" y="0"/>
            <a:chExt cx="7504837" cy="5805056"/>
          </a:xfrm>
        </p:grpSpPr>
        <p:pic>
          <p:nvPicPr>
            <p:cNvPr id="236" name="image3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1"/>
              <a:ext cx="3265347" cy="5805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image3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39490" y="-1"/>
              <a:ext cx="3265347" cy="5805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447" y="-29832"/>
            <a:ext cx="12275141" cy="6904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-50447" y="-33866"/>
            <a:ext cx="12259382" cy="68959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9353438" y="-46765"/>
            <a:ext cx="2855497" cy="6921697"/>
          </a:xfrm>
          <a:prstGeom prst="rect">
            <a:avLst/>
          </a:prstGeom>
          <a:solidFill>
            <a:srgbClr val="FAFBF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43" name="image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1264" y="588772"/>
            <a:ext cx="10058401" cy="6320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46" name="Shape 246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Animation</a:t>
            </a:r>
          </a:p>
        </p:txBody>
      </p:sp>
      <p:sp>
        <p:nvSpPr>
          <p:cNvPr id="247" name="Shape 247"/>
          <p:cNvSpPr/>
          <p:nvPr/>
        </p:nvSpPr>
        <p:spPr>
          <a:xfrm>
            <a:off x="638007" y="2191278"/>
            <a:ext cx="9436722" cy="302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Animations (motion, interaction &amp; transitions) are an engaging part of Material Design. 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Each interaction is thoughtful, perhaps whimsical, but</a:t>
            </a:r>
            <a:br/>
            <a:r>
              <a:t>never distracting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Motion helps UI elements appear tangible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Motion should be meaningful and direct user attention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.png"/>
          <p:cNvPicPr>
            <a:picLocks noChangeAspect="1"/>
          </p:cNvPicPr>
          <p:nvPr/>
        </p:nvPicPr>
        <p:blipFill>
          <a:blip r:embed="rId2">
            <a:extLst/>
          </a:blip>
          <a:srcRect l="0" t="6364" r="0" b="21383"/>
          <a:stretch>
            <a:fillRect/>
          </a:stretch>
        </p:blipFill>
        <p:spPr>
          <a:xfrm>
            <a:off x="4771792" y="3337945"/>
            <a:ext cx="7858128" cy="354863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-5874" y="0"/>
            <a:ext cx="5881143" cy="6858000"/>
          </a:xfrm>
          <a:prstGeom prst="rect">
            <a:avLst/>
          </a:prstGeom>
          <a:solidFill>
            <a:srgbClr val="72727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3" name="Shape 123"/>
          <p:cNvSpPr/>
          <p:nvPr/>
        </p:nvSpPr>
        <p:spPr>
          <a:xfrm>
            <a:off x="535366" y="2262239"/>
            <a:ext cx="7624251" cy="3140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8000"/>
              </a:lnSpc>
              <a:defRPr b="1" sz="7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Material</a:t>
            </a:r>
            <a:br/>
            <a:r>
              <a:t>is the</a:t>
            </a:r>
            <a:br/>
            <a:r>
              <a:t>metaphor</a:t>
            </a:r>
          </a:p>
        </p:txBody>
      </p:sp>
      <p:sp>
        <p:nvSpPr>
          <p:cNvPr id="124" name="Shape 124"/>
          <p:cNvSpPr/>
          <p:nvPr/>
        </p:nvSpPr>
        <p:spPr>
          <a:xfrm>
            <a:off x="535365" y="356886"/>
            <a:ext cx="5842143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Principles</a:t>
            </a:r>
          </a:p>
        </p:txBody>
      </p:sp>
      <p:sp>
        <p:nvSpPr>
          <p:cNvPr id="125" name="Shape 125"/>
          <p:cNvSpPr/>
          <p:nvPr/>
        </p:nvSpPr>
        <p:spPr>
          <a:xfrm flipV="1" rot="10800000">
            <a:off x="655121" y="1373324"/>
            <a:ext cx="2799607" cy="45721"/>
          </a:xfrm>
          <a:prstGeom prst="rect">
            <a:avLst/>
          </a:prstGeom>
          <a:solidFill>
            <a:srgbClr val="E37A3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26" name="image2.png"/>
          <p:cNvPicPr>
            <a:picLocks noChangeAspect="1"/>
          </p:cNvPicPr>
          <p:nvPr/>
        </p:nvPicPr>
        <p:blipFill>
          <a:blip r:embed="rId3">
            <a:extLst/>
          </a:blip>
          <a:srcRect l="0" t="5456" r="0" b="5681"/>
          <a:stretch>
            <a:fillRect/>
          </a:stretch>
        </p:blipFill>
        <p:spPr>
          <a:xfrm>
            <a:off x="5875268" y="-285757"/>
            <a:ext cx="6383381" cy="354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Animation</a:t>
            </a:r>
          </a:p>
        </p:txBody>
      </p:sp>
      <p:sp>
        <p:nvSpPr>
          <p:cNvPr id="251" name="Shape 251"/>
          <p:cNvSpPr/>
          <p:nvPr/>
        </p:nvSpPr>
        <p:spPr>
          <a:xfrm>
            <a:off x="638008" y="2071875"/>
            <a:ext cx="9436722" cy="146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Acceleration and deceleration is natural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During transitions, consider what part of the entrance or exit must receive the most attention</a:t>
            </a:r>
          </a:p>
        </p:txBody>
      </p:sp>
      <p:pic>
        <p:nvPicPr>
          <p:cNvPr id="252" name="media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42307" y="3839438"/>
            <a:ext cx="7107385" cy="2665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000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5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Animation</a:t>
            </a:r>
          </a:p>
        </p:txBody>
      </p:sp>
      <p:sp>
        <p:nvSpPr>
          <p:cNvPr id="256" name="Shape 256"/>
          <p:cNvSpPr/>
          <p:nvPr/>
        </p:nvSpPr>
        <p:spPr>
          <a:xfrm>
            <a:off x="638006" y="2191279"/>
            <a:ext cx="10279375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Best practice: Use overlapping motion to direct user attention</a:t>
            </a:r>
          </a:p>
        </p:txBody>
      </p:sp>
      <p:pic>
        <p:nvPicPr>
          <p:cNvPr id="257" name="media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636608" y="2822269"/>
            <a:ext cx="6282171" cy="3689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4000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5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Animation</a:t>
            </a:r>
          </a:p>
        </p:txBody>
      </p:sp>
      <p:sp>
        <p:nvSpPr>
          <p:cNvPr id="261" name="Shape 261"/>
          <p:cNvSpPr/>
          <p:nvPr/>
        </p:nvSpPr>
        <p:spPr>
          <a:xfrm>
            <a:off x="638005" y="2191279"/>
            <a:ext cx="5485705" cy="1272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Best practice: Incoming elements may expand into view, but content should only fade in</a:t>
            </a:r>
          </a:p>
        </p:txBody>
      </p:sp>
      <p:pic>
        <p:nvPicPr>
          <p:cNvPr id="262" name="media3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18023" y="1817253"/>
            <a:ext cx="2718524" cy="4832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4000" fill="hold"/>
                                        <p:tgtEl>
                                          <p:spTgt spid="2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6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5" name="Shape 265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Animation</a:t>
            </a:r>
          </a:p>
        </p:txBody>
      </p:sp>
      <p:sp>
        <p:nvSpPr>
          <p:cNvPr id="266" name="Shape 266"/>
          <p:cNvSpPr/>
          <p:nvPr/>
        </p:nvSpPr>
        <p:spPr>
          <a:xfrm>
            <a:off x="638004" y="2191279"/>
            <a:ext cx="11027525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Best practice: Direct user attention with coordinated, orderly motion</a:t>
            </a:r>
          </a:p>
        </p:txBody>
      </p:sp>
      <p:pic>
        <p:nvPicPr>
          <p:cNvPr id="267" name="media4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190119" y="2941751"/>
            <a:ext cx="3175146" cy="3722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9000" fill="hold"/>
                                        <p:tgtEl>
                                          <p:spTgt spid="2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6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2533420" y="3376929"/>
            <a:ext cx="714385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Calibri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http://www.materialup.com/posts/credit-card-checkout-flow-amex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73" name="media5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0000" fill="hold"/>
                                        <p:tgtEl>
                                          <p:spTgt spid="2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7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3305565" y="3345179"/>
            <a:ext cx="519986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https://www.youtube.com/watch?v=vYrBrbPVtMs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3229218" y="3345179"/>
            <a:ext cx="5352562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https://www.youtube.com/watch?v=m7pqXqdkeY8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Pros and Cons</a:t>
            </a:r>
          </a:p>
        </p:txBody>
      </p:sp>
      <p:sp>
        <p:nvSpPr>
          <p:cNvPr id="281" name="Shape 281"/>
          <p:cNvSpPr/>
          <p:nvPr/>
        </p:nvSpPr>
        <p:spPr>
          <a:xfrm>
            <a:off x="638007" y="3005213"/>
            <a:ext cx="5153193" cy="250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200">
                <a:latin typeface="Roboto"/>
                <a:ea typeface="Roboto"/>
                <a:cs typeface="Roboto"/>
                <a:sym typeface="Roboto"/>
              </a:defRPr>
            </a:pPr>
            <a:r>
              <a:t>Consistent look and feel 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200">
                <a:latin typeface="Roboto"/>
                <a:ea typeface="Roboto"/>
                <a:cs typeface="Roboto"/>
                <a:sym typeface="Roboto"/>
              </a:defRPr>
            </a:pPr>
            <a:r>
              <a:t>Can be used across all platforms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200">
                <a:latin typeface="Roboto"/>
                <a:ea typeface="Roboto"/>
                <a:cs typeface="Roboto"/>
                <a:sym typeface="Roboto"/>
              </a:defRPr>
            </a:pPr>
            <a:r>
              <a:t>Robust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200">
                <a:latin typeface="Roboto"/>
                <a:ea typeface="Roboto"/>
                <a:cs typeface="Roboto"/>
                <a:sym typeface="Roboto"/>
              </a:defRPr>
            </a:pPr>
            <a:r>
              <a:t>Everything is designed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200">
                <a:latin typeface="Roboto"/>
                <a:ea typeface="Roboto"/>
                <a:cs typeface="Roboto"/>
                <a:sym typeface="Roboto"/>
              </a:defRPr>
            </a:pPr>
            <a:r>
              <a:t>Material Design feels more natural</a:t>
            </a:r>
          </a:p>
        </p:txBody>
      </p:sp>
      <p:sp>
        <p:nvSpPr>
          <p:cNvPr id="282" name="Shape 282"/>
          <p:cNvSpPr/>
          <p:nvPr/>
        </p:nvSpPr>
        <p:spPr>
          <a:xfrm>
            <a:off x="638007" y="2324847"/>
            <a:ext cx="943672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500"/>
              </a:spcBef>
              <a:defRPr b="1" sz="2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Pros</a:t>
            </a:r>
          </a:p>
        </p:txBody>
      </p:sp>
      <p:sp>
        <p:nvSpPr>
          <p:cNvPr id="283" name="Shape 283"/>
          <p:cNvSpPr/>
          <p:nvPr/>
        </p:nvSpPr>
        <p:spPr>
          <a:xfrm flipH="1">
            <a:off x="6095998" y="2435684"/>
            <a:ext cx="2" cy="3904329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4" name="Shape 284"/>
          <p:cNvSpPr/>
          <p:nvPr/>
        </p:nvSpPr>
        <p:spPr>
          <a:xfrm>
            <a:off x="6761717" y="3005213"/>
            <a:ext cx="5153193" cy="316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200">
                <a:latin typeface="Roboto"/>
                <a:ea typeface="Roboto"/>
                <a:cs typeface="Roboto"/>
                <a:sym typeface="Roboto"/>
              </a:defRPr>
            </a:pPr>
            <a:r>
              <a:t>Material design controlled by Google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200">
                <a:latin typeface="Roboto"/>
                <a:ea typeface="Roboto"/>
                <a:cs typeface="Roboto"/>
                <a:sym typeface="Roboto"/>
              </a:defRPr>
            </a:pPr>
            <a:r>
              <a:t>Stringent, lack of creative freedom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200">
                <a:latin typeface="Roboto"/>
                <a:ea typeface="Roboto"/>
                <a:cs typeface="Roboto"/>
                <a:sym typeface="Roboto"/>
              </a:defRPr>
            </a:pPr>
            <a:r>
              <a:t>Takes longer to implement compared to flat design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200">
                <a:latin typeface="Roboto"/>
                <a:ea typeface="Roboto"/>
                <a:cs typeface="Roboto"/>
                <a:sym typeface="Roboto"/>
              </a:defRPr>
            </a:pPr>
            <a:r>
              <a:t>There is a learning curve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200">
                <a:latin typeface="Roboto"/>
                <a:ea typeface="Roboto"/>
                <a:cs typeface="Roboto"/>
                <a:sym typeface="Roboto"/>
              </a:defRPr>
            </a:pPr>
            <a:r>
              <a:t>Can be challenging to make</a:t>
            </a:r>
            <a:br/>
            <a:r>
              <a:t>Material Design stick</a:t>
            </a:r>
          </a:p>
        </p:txBody>
      </p:sp>
      <p:sp>
        <p:nvSpPr>
          <p:cNvPr id="285" name="Shape 285"/>
          <p:cNvSpPr/>
          <p:nvPr/>
        </p:nvSpPr>
        <p:spPr>
          <a:xfrm>
            <a:off x="6761717" y="2324847"/>
            <a:ext cx="943672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500"/>
              </a:spcBef>
              <a:defRPr b="1" sz="2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3311202" y="3345179"/>
            <a:ext cx="5188592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https://www.youtube.com/watch?v=Xtu7ZOQScrI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0731" y="0"/>
            <a:ext cx="6858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-5874" y="0"/>
            <a:ext cx="5881143" cy="6858000"/>
          </a:xfrm>
          <a:prstGeom prst="rect">
            <a:avLst/>
          </a:prstGeom>
          <a:solidFill>
            <a:srgbClr val="72727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535366" y="2262239"/>
            <a:ext cx="7624251" cy="3140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8000"/>
              </a:lnSpc>
              <a:defRPr b="1" sz="7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Material</a:t>
            </a:r>
            <a:br/>
            <a:r>
              <a:t>is the</a:t>
            </a:r>
            <a:br/>
            <a:r>
              <a:t>metaphor</a:t>
            </a:r>
          </a:p>
        </p:txBody>
      </p:sp>
      <p:sp>
        <p:nvSpPr>
          <p:cNvPr id="131" name="Shape 131"/>
          <p:cNvSpPr/>
          <p:nvPr/>
        </p:nvSpPr>
        <p:spPr>
          <a:xfrm>
            <a:off x="535365" y="356886"/>
            <a:ext cx="5842143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Principles</a:t>
            </a:r>
          </a:p>
        </p:txBody>
      </p:sp>
      <p:sp>
        <p:nvSpPr>
          <p:cNvPr id="132" name="Shape 132"/>
          <p:cNvSpPr/>
          <p:nvPr/>
        </p:nvSpPr>
        <p:spPr>
          <a:xfrm flipV="1" rot="10800000">
            <a:off x="655121" y="1373324"/>
            <a:ext cx="2799607" cy="45721"/>
          </a:xfrm>
          <a:prstGeom prst="rect">
            <a:avLst/>
          </a:prstGeom>
          <a:solidFill>
            <a:srgbClr val="E37A3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4.png"/>
          <p:cNvPicPr>
            <a:picLocks noChangeAspect="1"/>
          </p:cNvPicPr>
          <p:nvPr/>
        </p:nvPicPr>
        <p:blipFill>
          <a:blip r:embed="rId2">
            <a:extLst/>
          </a:blip>
          <a:srcRect l="0" t="0" r="9848" b="0"/>
          <a:stretch>
            <a:fillRect/>
          </a:stretch>
        </p:blipFill>
        <p:spPr>
          <a:xfrm>
            <a:off x="2157621" y="0"/>
            <a:ext cx="1015332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-5874" y="0"/>
            <a:ext cx="5881143" cy="6858000"/>
          </a:xfrm>
          <a:prstGeom prst="rect">
            <a:avLst/>
          </a:prstGeom>
          <a:solidFill>
            <a:srgbClr val="72727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535366" y="2262239"/>
            <a:ext cx="7624251" cy="3291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7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Bold,</a:t>
            </a:r>
            <a:br/>
            <a:r>
              <a:t>graphic,</a:t>
            </a:r>
            <a:br/>
            <a:r>
              <a:t>intentional</a:t>
            </a:r>
          </a:p>
        </p:txBody>
      </p:sp>
      <p:sp>
        <p:nvSpPr>
          <p:cNvPr id="137" name="Shape 137"/>
          <p:cNvSpPr/>
          <p:nvPr/>
        </p:nvSpPr>
        <p:spPr>
          <a:xfrm>
            <a:off x="535365" y="356886"/>
            <a:ext cx="5842143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Principles</a:t>
            </a:r>
          </a:p>
        </p:txBody>
      </p:sp>
      <p:sp>
        <p:nvSpPr>
          <p:cNvPr id="138" name="Shape 138"/>
          <p:cNvSpPr/>
          <p:nvPr/>
        </p:nvSpPr>
        <p:spPr>
          <a:xfrm flipV="1" rot="10800000">
            <a:off x="655121" y="1373324"/>
            <a:ext cx="2799607" cy="45721"/>
          </a:xfrm>
          <a:prstGeom prst="rect">
            <a:avLst/>
          </a:prstGeom>
          <a:solidFill>
            <a:srgbClr val="E37A3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5867834" y="0"/>
            <a:ext cx="6413378" cy="6858000"/>
          </a:xfrm>
          <a:prstGeom prst="rect">
            <a:avLst/>
          </a:prstGeom>
          <a:solidFill>
            <a:srgbClr val="000000">
              <a:alpha val="5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5870731" y="0"/>
            <a:ext cx="6372070" cy="6858000"/>
          </a:xfrm>
          <a:prstGeom prst="rect">
            <a:avLst/>
          </a:prstGeom>
          <a:solidFill>
            <a:srgbClr val="EE6D7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-5874" y="0"/>
            <a:ext cx="5881143" cy="6858000"/>
          </a:xfrm>
          <a:prstGeom prst="rect">
            <a:avLst/>
          </a:prstGeom>
          <a:solidFill>
            <a:srgbClr val="72727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535366" y="2262239"/>
            <a:ext cx="7624251" cy="3291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7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Motion</a:t>
            </a:r>
            <a:br/>
            <a:r>
              <a:t>provides</a:t>
            </a:r>
            <a:br/>
            <a:r>
              <a:t>meaning</a:t>
            </a:r>
          </a:p>
        </p:txBody>
      </p:sp>
      <p:sp>
        <p:nvSpPr>
          <p:cNvPr id="144" name="Shape 144"/>
          <p:cNvSpPr/>
          <p:nvPr/>
        </p:nvSpPr>
        <p:spPr>
          <a:xfrm>
            <a:off x="535365" y="356886"/>
            <a:ext cx="5842143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Principles</a:t>
            </a:r>
          </a:p>
        </p:txBody>
      </p:sp>
      <p:sp>
        <p:nvSpPr>
          <p:cNvPr id="145" name="Shape 145"/>
          <p:cNvSpPr/>
          <p:nvPr/>
        </p:nvSpPr>
        <p:spPr>
          <a:xfrm flipV="1" rot="10800000">
            <a:off x="655121" y="1373324"/>
            <a:ext cx="2799607" cy="45721"/>
          </a:xfrm>
          <a:prstGeom prst="rect">
            <a:avLst/>
          </a:prstGeom>
          <a:solidFill>
            <a:srgbClr val="E37A3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46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6178" y="235742"/>
            <a:ext cx="6399312" cy="6386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The Material Environment</a:t>
            </a:r>
          </a:p>
        </p:txBody>
      </p:sp>
      <p:sp>
        <p:nvSpPr>
          <p:cNvPr id="150" name="Shape 150"/>
          <p:cNvSpPr/>
          <p:nvPr/>
        </p:nvSpPr>
        <p:spPr>
          <a:xfrm>
            <a:off x="638008" y="2339947"/>
            <a:ext cx="6317428" cy="379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The Material environment is a 3D space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All objects have an x, y and z dimension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Material Design philosophy strives for “clean” design and simplicity 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  <a:r>
              <a:t>Different from traditional flat design</a:t>
            </a:r>
          </a:p>
          <a:p>
            <a:pPr marL="285750" indent="-285750">
              <a:spcBef>
                <a:spcPts val="1500"/>
              </a:spcBef>
              <a:buSzPct val="100000"/>
              <a:buFont typeface="Arial"/>
              <a:buChar char="•"/>
              <a:defRPr sz="2600"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151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723" y="2071875"/>
            <a:ext cx="4204744" cy="4204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0" y="-1"/>
            <a:ext cx="12192000" cy="1637733"/>
          </a:xfrm>
          <a:prstGeom prst="rect">
            <a:avLst/>
          </a:prstGeom>
          <a:solidFill>
            <a:srgbClr val="00897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638007" y="434142"/>
            <a:ext cx="762425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4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The Material Environment</a:t>
            </a:r>
          </a:p>
        </p:txBody>
      </p:sp>
      <p:pic>
        <p:nvPicPr>
          <p:cNvPr id="155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982" y="2071875"/>
            <a:ext cx="8328653" cy="4441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C9E0">
              <a:alpha val="7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59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0694" y="876300"/>
            <a:ext cx="2650614" cy="510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AFAFA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AFAF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AFAF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